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handoutMasterIdLst>
    <p:handoutMasterId r:id="rId39"/>
  </p:handoutMasterIdLst>
  <p:sldIdLst>
    <p:sldId id="735" r:id="rId2"/>
    <p:sldId id="833" r:id="rId3"/>
    <p:sldId id="829" r:id="rId4"/>
    <p:sldId id="831" r:id="rId5"/>
    <p:sldId id="774" r:id="rId6"/>
    <p:sldId id="832" r:id="rId7"/>
    <p:sldId id="825" r:id="rId8"/>
    <p:sldId id="773" r:id="rId9"/>
    <p:sldId id="830" r:id="rId10"/>
    <p:sldId id="844" r:id="rId11"/>
    <p:sldId id="827" r:id="rId12"/>
    <p:sldId id="850" r:id="rId13"/>
    <p:sldId id="736" r:id="rId14"/>
    <p:sldId id="849" r:id="rId15"/>
    <p:sldId id="851" r:id="rId16"/>
    <p:sldId id="852" r:id="rId17"/>
    <p:sldId id="836" r:id="rId18"/>
    <p:sldId id="837" r:id="rId19"/>
    <p:sldId id="835" r:id="rId20"/>
    <p:sldId id="834" r:id="rId21"/>
    <p:sldId id="840" r:id="rId22"/>
    <p:sldId id="838" r:id="rId23"/>
    <p:sldId id="842" r:id="rId24"/>
    <p:sldId id="847" r:id="rId25"/>
    <p:sldId id="848" r:id="rId26"/>
    <p:sldId id="858" r:id="rId27"/>
    <p:sldId id="839" r:id="rId28"/>
    <p:sldId id="846" r:id="rId29"/>
    <p:sldId id="843" r:id="rId30"/>
    <p:sldId id="828" r:id="rId31"/>
    <p:sldId id="855" r:id="rId32"/>
    <p:sldId id="856" r:id="rId33"/>
    <p:sldId id="854" r:id="rId34"/>
    <p:sldId id="857" r:id="rId35"/>
    <p:sldId id="714" r:id="rId36"/>
    <p:sldId id="853" r:id="rId37"/>
  </p:sldIdLst>
  <p:sldSz cx="12192000" cy="6858000"/>
  <p:notesSz cx="9866313" cy="67357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00FFCC"/>
    <a:srgbClr val="28F828"/>
    <a:srgbClr val="81DFFD"/>
    <a:srgbClr val="32EE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79705" autoAdjust="0"/>
  </p:normalViewPr>
  <p:slideViewPr>
    <p:cSldViewPr snapToGrid="0">
      <p:cViewPr varScale="1">
        <p:scale>
          <a:sx n="52" d="100"/>
          <a:sy n="52" d="100"/>
        </p:scale>
        <p:origin x="1292" y="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175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275403" cy="337957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588630" y="1"/>
            <a:ext cx="4275403" cy="337957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r">
              <a:defRPr sz="1300"/>
            </a:lvl1pPr>
          </a:lstStyle>
          <a:p>
            <a:fld id="{77B4DF43-5DA9-43C8-B526-5BBEC43A374F}" type="datetimeFigureOut">
              <a:rPr kumimoji="1" lang="ja-JP" altLang="en-US" smtClean="0"/>
              <a:t>2024/8/9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6397808"/>
            <a:ext cx="4275403" cy="337956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588630" y="6397808"/>
            <a:ext cx="4275403" cy="337956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r">
              <a:defRPr sz="1300"/>
            </a:lvl1pPr>
          </a:lstStyle>
          <a:p>
            <a:fld id="{EAD9504B-7491-4C03-86F1-096913BEA8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7706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275403" cy="337957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8630" y="1"/>
            <a:ext cx="4275403" cy="337957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r">
              <a:defRPr sz="1300"/>
            </a:lvl1pPr>
          </a:lstStyle>
          <a:p>
            <a:fld id="{CC8BF019-1E76-4E89-A6E1-6FA95C7F5319}" type="datetimeFigureOut">
              <a:rPr kumimoji="1" lang="ja-JP" altLang="en-US" smtClean="0"/>
              <a:t>2024/8/9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11475" y="841375"/>
            <a:ext cx="4043363" cy="2274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8" tIns="47429" rIns="94858" bIns="4742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632" y="3241586"/>
            <a:ext cx="7893050" cy="2652207"/>
          </a:xfrm>
          <a:prstGeom prst="rect">
            <a:avLst/>
          </a:prstGeom>
        </p:spPr>
        <p:txBody>
          <a:bodyPr vert="horz" lIns="94858" tIns="47429" rIns="94858" bIns="4742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397808"/>
            <a:ext cx="4275403" cy="337956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8630" y="6397808"/>
            <a:ext cx="4275403" cy="337956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r">
              <a:defRPr sz="1300"/>
            </a:lvl1pPr>
          </a:lstStyle>
          <a:p>
            <a:fld id="{4AAB27A9-6155-45EB-A962-01553EBF54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5149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376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0409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5275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9994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469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507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018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0859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1409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9097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6543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685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8235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9195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5155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62907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3915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41061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74493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20170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2227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6845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67573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15943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35494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7389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49172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40867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092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5052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5336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2990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7112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8439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27A9-6155-45EB-A962-01553EBF54C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981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1ED62-9D11-4F36-B86D-8F8CAAE7F7D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960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F7AFE-B04E-4679-B417-38692CEACD53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65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08ED-A068-4CC8-8A10-0B22228523D2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6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4B467-DCE8-4D40-B6B2-5F103EC18909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52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32203-6B74-43BF-A7D9-C8BA60494192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65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F299F-02C8-422C-A7B5-079D658B118E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4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3BE45-1C57-4904-AAEA-A70A61098042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21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4B4C6-7A38-48EC-A4F1-F99D1890D12C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68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796EE-7ADD-4FFC-B305-D819C4209CF7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85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C04A8-6CD0-4FBD-9251-25F1DAAD3BE9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2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663F2-5FB7-4D0B-AB81-62E58ED44B70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2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66CCF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chemeClr val="tx1"/>
                </a:solidFill>
                <a:latin typeface="Times New Roman" charset="0"/>
                <a:ea typeface="ＭＳ Ｐゴシック" pitchFamily="50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2A030B-D28F-4DDC-A7CD-86A7D052F703}" type="slidenum">
              <a:rPr lang="en-US" altLang="ja-JP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7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B2F9FE-3A19-4747-AC41-567C5221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06" y="218998"/>
            <a:ext cx="11818188" cy="1284759"/>
          </a:xfrm>
        </p:spPr>
        <p:txBody>
          <a:bodyPr/>
          <a:lstStyle/>
          <a:p>
            <a:r>
              <a:rPr kumimoji="1" lang="ja-JP" altLang="en-US" b="1" dirty="0">
                <a:solidFill>
                  <a:srgbClr val="002060"/>
                </a:solidFill>
              </a:rPr>
              <a:t>これで君も貝マスター！</a:t>
            </a:r>
            <a:br>
              <a:rPr kumimoji="1" lang="en-US" altLang="ja-JP" b="1" dirty="0">
                <a:solidFill>
                  <a:srgbClr val="002060"/>
                </a:solidFill>
              </a:rPr>
            </a:br>
            <a:r>
              <a:rPr kumimoji="1" lang="ja-JP" altLang="en-US" b="1" dirty="0">
                <a:solidFill>
                  <a:srgbClr val="002060"/>
                </a:solidFill>
              </a:rPr>
              <a:t>貝を磨いてピカピカにしよう！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286A4B3-09CD-4EF8-B0AC-8C2365E7C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1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A97F2F-A4A9-4A53-B62A-09FF6CF74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4"/>
          <a:stretch/>
        </p:blipFill>
        <p:spPr>
          <a:xfrm>
            <a:off x="2517802" y="2231251"/>
            <a:ext cx="7489798" cy="462674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045DE8-649F-4D0D-A860-B37EAAFCF0DC}"/>
              </a:ext>
            </a:extLst>
          </p:cNvPr>
          <p:cNvSpPr/>
          <p:nvPr/>
        </p:nvSpPr>
        <p:spPr>
          <a:xfrm>
            <a:off x="1959656" y="1487039"/>
            <a:ext cx="8606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kern="0" dirty="0">
                <a:solidFill>
                  <a:srgbClr val="0070C0"/>
                </a:solidFill>
              </a:rPr>
              <a:t>水産庁長官任命　お魚かたりべ　早武忠利</a:t>
            </a:r>
            <a:endParaRPr lang="en-US" altLang="ja-JP" sz="3600" b="1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0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93"/>
    </mc:Choice>
    <mc:Fallback xmlns="">
      <p:transition spd="slow" advTm="3119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B1C93D6-18B2-46B5-9077-D77AE3BBB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19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4915368-ABA0-4F02-9383-BE9E0B77C9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35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 algn="l">
                <a:defRPr/>
              </a:pPr>
              <a:t>12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28B659-AD90-4251-A7E4-53FD4FF43680}"/>
              </a:ext>
            </a:extLst>
          </p:cNvPr>
          <p:cNvSpPr txBox="1"/>
          <p:nvPr/>
        </p:nvSpPr>
        <p:spPr bwMode="auto">
          <a:xfrm>
            <a:off x="652732" y="1706294"/>
            <a:ext cx="1136146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5400" b="1" kern="0" dirty="0">
                <a:solidFill>
                  <a:srgbClr val="0000CC"/>
                </a:solidFill>
              </a:rPr>
              <a:t>　さらに頑張ると・・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　巻貝＝腹足綱（ふくそくこう）とか・・。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　多板綱・掘足綱等。</a:t>
            </a:r>
            <a:endParaRPr lang="en-US" altLang="ja-JP" sz="5400" b="1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13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0142FAB-D0D4-4606-800D-3C6B1A40A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00BC541-D577-4AD5-A387-6B6574686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34" y="0"/>
            <a:ext cx="5142587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7DEAB86-A90F-4BDC-A6D0-264E509A89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8" t="2222" r="5332"/>
          <a:stretch/>
        </p:blipFill>
        <p:spPr>
          <a:xfrm>
            <a:off x="828809" y="0"/>
            <a:ext cx="5331125" cy="695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47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2A1703A-0967-4153-B1B2-B6255E9C5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50" y="0"/>
            <a:ext cx="918210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25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 algn="l">
                <a:defRPr/>
              </a:pPr>
              <a:t>15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28B659-AD90-4251-A7E4-53FD4FF43680}"/>
              </a:ext>
            </a:extLst>
          </p:cNvPr>
          <p:cNvSpPr txBox="1"/>
          <p:nvPr/>
        </p:nvSpPr>
        <p:spPr bwMode="auto">
          <a:xfrm>
            <a:off x="830532" y="1152990"/>
            <a:ext cx="113614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5400" b="1" kern="0" dirty="0">
                <a:solidFill>
                  <a:srgbClr val="0000CC"/>
                </a:solidFill>
              </a:rPr>
              <a:t>　なぜ硬い？？</a:t>
            </a:r>
            <a:endParaRPr lang="en-US" altLang="ja-JP" sz="5400" b="1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55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 algn="l">
                <a:defRPr/>
              </a:pPr>
              <a:t>16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28B659-AD90-4251-A7E4-53FD4FF43680}"/>
              </a:ext>
            </a:extLst>
          </p:cNvPr>
          <p:cNvSpPr txBox="1"/>
          <p:nvPr/>
        </p:nvSpPr>
        <p:spPr bwMode="auto">
          <a:xfrm>
            <a:off x="652732" y="1290796"/>
            <a:ext cx="1136146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5400" b="1" kern="0" dirty="0">
                <a:solidFill>
                  <a:srgbClr val="0000CC"/>
                </a:solidFill>
              </a:rPr>
              <a:t>・身体を守る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敵や環境から。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・体を支える　（外骨格）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・浮力：浮く！</a:t>
            </a:r>
            <a:endParaRPr lang="en-US" altLang="ja-JP" sz="5400" b="1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72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959FEEA-DF2A-4982-BC89-B7F32E07D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75" y="0"/>
            <a:ext cx="9146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46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0F14314-D424-41AA-91F2-8A16046EA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85" y="11431"/>
            <a:ext cx="9128759" cy="684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88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265010-79A7-4D67-984A-37D89F6C3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 algn="l">
                <a:defRPr/>
              </a:pPr>
              <a:t>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28B659-AD90-4251-A7E4-53FD4FF43680}"/>
              </a:ext>
            </a:extLst>
          </p:cNvPr>
          <p:cNvSpPr txBox="1"/>
          <p:nvPr/>
        </p:nvSpPr>
        <p:spPr bwMode="auto">
          <a:xfrm>
            <a:off x="652732" y="1375755"/>
            <a:ext cx="108865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5400" b="1" kern="0" dirty="0">
                <a:solidFill>
                  <a:srgbClr val="0000CC"/>
                </a:solidFill>
              </a:rPr>
              <a:t>・貝ってなに？</a:t>
            </a:r>
            <a:endParaRPr lang="en-US" altLang="ja-JP" sz="5400" b="1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88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AC2B986-A4DB-4B3B-9592-0CC7F0B12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00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4E16887-04F7-4367-84BC-AFC7FE8353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6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E50F96-1750-4A5D-AB20-5AB3BBC66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05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CD943D0-7226-41EE-AD5D-5150CB98E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32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C610337-BAB9-47F3-BA3C-CA011F8139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55" y="0"/>
            <a:ext cx="9146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2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 algn="l">
                <a:defRPr/>
              </a:pPr>
              <a:t>25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28B659-AD90-4251-A7E4-53FD4FF43680}"/>
              </a:ext>
            </a:extLst>
          </p:cNvPr>
          <p:cNvSpPr txBox="1"/>
          <p:nvPr/>
        </p:nvSpPr>
        <p:spPr bwMode="auto">
          <a:xfrm>
            <a:off x="716232" y="474345"/>
            <a:ext cx="11170968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5400" b="1" kern="0" dirty="0">
                <a:solidFill>
                  <a:srgbClr val="0000CC"/>
                </a:solidFill>
              </a:rPr>
              <a:t>・紙ヤスリ（耐水！）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目が粗いと数字は小さい。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目が細かいと数字は大きい。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　大きな数字で磨くと、ピカピカに！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数滴の水で・・・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なるべく大きく丸を描くように！</a:t>
            </a:r>
            <a:endParaRPr lang="en-US" altLang="ja-JP" sz="5400" b="1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623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 algn="l">
                <a:defRPr/>
              </a:pPr>
              <a:t>26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28B659-AD90-4251-A7E4-53FD4FF43680}"/>
              </a:ext>
            </a:extLst>
          </p:cNvPr>
          <p:cNvSpPr txBox="1"/>
          <p:nvPr/>
        </p:nvSpPr>
        <p:spPr bwMode="auto">
          <a:xfrm>
            <a:off x="703532" y="-89765"/>
            <a:ext cx="1117096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5400" b="1" kern="0" dirty="0">
                <a:solidFill>
                  <a:srgbClr val="0000CC"/>
                </a:solidFill>
              </a:rPr>
              <a:t>・ダンベイキサゴ（ナガラミ）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i="1" u="sng" kern="0" dirty="0">
                <a:solidFill>
                  <a:srgbClr val="0000CC"/>
                </a:solidFill>
              </a:rPr>
              <a:t>　</a:t>
            </a:r>
            <a:r>
              <a:rPr lang="en-US" altLang="ja-JP" sz="5400" b="1" i="1" u="sng" kern="0" dirty="0" err="1">
                <a:solidFill>
                  <a:srgbClr val="0000CC"/>
                </a:solidFill>
              </a:rPr>
              <a:t>Umbonium</a:t>
            </a:r>
            <a:r>
              <a:rPr lang="en-US" altLang="ja-JP" sz="5400" b="1" i="1" u="sng" kern="0" dirty="0">
                <a:solidFill>
                  <a:srgbClr val="0000CC"/>
                </a:solidFill>
              </a:rPr>
              <a:t> </a:t>
            </a:r>
            <a:r>
              <a:rPr lang="en-US" altLang="ja-JP" sz="5400" b="1" i="1" u="sng" kern="0" dirty="0" err="1">
                <a:solidFill>
                  <a:srgbClr val="0000CC"/>
                </a:solidFill>
              </a:rPr>
              <a:t>giganteum</a:t>
            </a:r>
            <a:endParaRPr lang="en-US" altLang="ja-JP" sz="5400" b="1" i="1" u="sng" kern="0" dirty="0">
              <a:solidFill>
                <a:srgbClr val="0000CC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944CB94-1839-46F8-8F48-F5E974E823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b="16297"/>
          <a:stretch/>
        </p:blipFill>
        <p:spPr>
          <a:xfrm>
            <a:off x="1386816" y="1727494"/>
            <a:ext cx="8795152" cy="513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59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41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116F8C-7972-48D9-80F3-27B9F45BE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49" y="0"/>
            <a:ext cx="9141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F09554B-207A-4F22-89A8-EEC2346DD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35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 algn="l">
                <a:defRPr/>
              </a:pPr>
              <a:t>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28B659-AD90-4251-A7E4-53FD4FF43680}"/>
              </a:ext>
            </a:extLst>
          </p:cNvPr>
          <p:cNvSpPr txBox="1"/>
          <p:nvPr/>
        </p:nvSpPr>
        <p:spPr bwMode="auto">
          <a:xfrm>
            <a:off x="652732" y="1446802"/>
            <a:ext cx="1088653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5400" b="1" kern="0" dirty="0">
                <a:solidFill>
                  <a:srgbClr val="0000CC"/>
                </a:solidFill>
              </a:rPr>
              <a:t>・軟体動物の仲間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・貝殻をもつ生き物</a:t>
            </a:r>
            <a:endParaRPr lang="en-US" altLang="ja-JP" sz="5400" b="1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44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 algn="l">
                <a:defRPr/>
              </a:pPr>
              <a:t>30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28B659-AD90-4251-A7E4-53FD4FF43680}"/>
              </a:ext>
            </a:extLst>
          </p:cNvPr>
          <p:cNvSpPr txBox="1"/>
          <p:nvPr/>
        </p:nvSpPr>
        <p:spPr bwMode="auto">
          <a:xfrm>
            <a:off x="383058" y="489942"/>
            <a:ext cx="11808941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4400" b="1" kern="0" dirty="0">
                <a:solidFill>
                  <a:srgbClr val="0000CC"/>
                </a:solidFill>
              </a:rPr>
              <a:t>貝が溶けて、出てきた泡は二酸化炭素！</a:t>
            </a:r>
            <a:endParaRPr lang="en-US" altLang="ja-JP" sz="4400" b="1" kern="0" dirty="0">
              <a:solidFill>
                <a:srgbClr val="0000CC"/>
              </a:solidFill>
            </a:endParaRPr>
          </a:p>
          <a:p>
            <a:pPr algn="l"/>
            <a:endParaRPr lang="en-US" altLang="ja-JP" sz="4400" b="1" kern="0" dirty="0">
              <a:solidFill>
                <a:srgbClr val="0000CC"/>
              </a:solidFill>
            </a:endParaRPr>
          </a:p>
          <a:p>
            <a:pPr algn="l"/>
            <a:r>
              <a:rPr lang="ja-JP" altLang="en-US" sz="4400" b="1" kern="0" dirty="0">
                <a:solidFill>
                  <a:srgbClr val="0000CC"/>
                </a:solidFill>
              </a:rPr>
              <a:t>貝殻＋お酢</a:t>
            </a:r>
            <a:endParaRPr lang="en-US" altLang="ja-JP" sz="4400" b="1" kern="0" dirty="0">
              <a:solidFill>
                <a:srgbClr val="0000CC"/>
              </a:solidFill>
            </a:endParaRPr>
          </a:p>
          <a:p>
            <a:pPr algn="l"/>
            <a:r>
              <a:rPr kumimoji="1" lang="en-US" altLang="ja-JP" sz="3600" b="1" kern="0" dirty="0">
                <a:solidFill>
                  <a:srgbClr val="00B050"/>
                </a:solidFill>
              </a:rPr>
              <a:t>CaCO3</a:t>
            </a:r>
            <a:r>
              <a:rPr kumimoji="1" lang="ja-JP" altLang="en-US" sz="3600" b="1" kern="0" dirty="0">
                <a:solidFill>
                  <a:srgbClr val="00B050"/>
                </a:solidFill>
              </a:rPr>
              <a:t>（炭酸カルシウム）＋ </a:t>
            </a:r>
            <a:r>
              <a:rPr kumimoji="1" lang="en-US" altLang="ja-JP" sz="3600" b="1" kern="0" dirty="0">
                <a:solidFill>
                  <a:srgbClr val="00B050"/>
                </a:solidFill>
              </a:rPr>
              <a:t>2CH3COOH</a:t>
            </a:r>
            <a:r>
              <a:rPr kumimoji="1" lang="ja-JP" altLang="en-US" sz="3600" b="1" kern="0" dirty="0">
                <a:solidFill>
                  <a:srgbClr val="00B050"/>
                </a:solidFill>
              </a:rPr>
              <a:t>（酢酸） </a:t>
            </a:r>
            <a:endParaRPr lang="en-US" altLang="ja-JP" sz="4400" b="1" kern="0" dirty="0">
              <a:solidFill>
                <a:srgbClr val="00B050"/>
              </a:solidFill>
            </a:endParaRPr>
          </a:p>
          <a:p>
            <a:pPr algn="l"/>
            <a:r>
              <a:rPr kumimoji="1" lang="ja-JP" altLang="en-US" sz="4400" b="1" kern="0" dirty="0">
                <a:solidFill>
                  <a:srgbClr val="0000CC"/>
                </a:solidFill>
              </a:rPr>
              <a:t>↓</a:t>
            </a:r>
            <a:endParaRPr kumimoji="1" lang="en-US" altLang="ja-JP" sz="4400" b="1" kern="0" dirty="0">
              <a:solidFill>
                <a:srgbClr val="0000CC"/>
              </a:solidFill>
            </a:endParaRPr>
          </a:p>
          <a:p>
            <a:pPr algn="l"/>
            <a:r>
              <a:rPr lang="ja-JP" altLang="en-US" sz="4400" b="1" kern="0" dirty="0">
                <a:solidFill>
                  <a:srgbClr val="0000CC"/>
                </a:solidFill>
              </a:rPr>
              <a:t>二酸化炭素と水と塩（えん）</a:t>
            </a:r>
            <a:endParaRPr kumimoji="1" lang="en-US" altLang="ja-JP" sz="4400" b="1" kern="0" dirty="0">
              <a:solidFill>
                <a:srgbClr val="0000CC"/>
              </a:solidFill>
            </a:endParaRPr>
          </a:p>
          <a:p>
            <a:pPr algn="l"/>
            <a:r>
              <a:rPr kumimoji="1" lang="ja-JP" altLang="en-US" sz="3600" b="1" kern="0" dirty="0">
                <a:solidFill>
                  <a:srgbClr val="00B050"/>
                </a:solidFill>
              </a:rPr>
              <a:t> </a:t>
            </a:r>
            <a:r>
              <a:rPr kumimoji="1" lang="en-US" altLang="ja-JP" sz="3600" b="1" kern="0" dirty="0">
                <a:solidFill>
                  <a:srgbClr val="00B050"/>
                </a:solidFill>
              </a:rPr>
              <a:t>(CH3COO)2Ca</a:t>
            </a:r>
            <a:r>
              <a:rPr kumimoji="1" lang="ja-JP" altLang="en-US" sz="3600" b="1" kern="0" dirty="0">
                <a:solidFill>
                  <a:srgbClr val="00B050"/>
                </a:solidFill>
              </a:rPr>
              <a:t>（酢酸カルシウム） ＋ </a:t>
            </a:r>
            <a:r>
              <a:rPr kumimoji="1" lang="en-US" altLang="ja-JP" sz="3600" b="1" kern="0" dirty="0">
                <a:solidFill>
                  <a:srgbClr val="00B050"/>
                </a:solidFill>
              </a:rPr>
              <a:t>CO2</a:t>
            </a:r>
            <a:r>
              <a:rPr kumimoji="1" lang="ja-JP" altLang="en-US" sz="3600" b="1" kern="0" dirty="0">
                <a:solidFill>
                  <a:srgbClr val="00B050"/>
                </a:solidFill>
              </a:rPr>
              <a:t>（二酸化炭素） ＋ </a:t>
            </a:r>
            <a:r>
              <a:rPr kumimoji="1" lang="en-US" altLang="ja-JP" sz="3600" b="1" kern="0" dirty="0">
                <a:solidFill>
                  <a:srgbClr val="00B050"/>
                </a:solidFill>
              </a:rPr>
              <a:t>H2O </a:t>
            </a:r>
            <a:r>
              <a:rPr kumimoji="1" lang="ja-JP" altLang="en-US" sz="3600" b="1" kern="0" dirty="0">
                <a:solidFill>
                  <a:srgbClr val="00B050"/>
                </a:solidFill>
              </a:rPr>
              <a:t>（水）</a:t>
            </a:r>
          </a:p>
        </p:txBody>
      </p:sp>
    </p:spTree>
    <p:extLst>
      <p:ext uri="{BB962C8B-B14F-4D97-AF65-F5344CB8AC3E}">
        <p14:creationId xmlns:p14="http://schemas.microsoft.com/office/powerpoint/2010/main" val="1595555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 algn="l">
                <a:defRPr/>
              </a:pPr>
              <a:t>31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28B659-AD90-4251-A7E4-53FD4FF43680}"/>
              </a:ext>
            </a:extLst>
          </p:cNvPr>
          <p:cNvSpPr txBox="1"/>
          <p:nvPr/>
        </p:nvSpPr>
        <p:spPr bwMode="auto">
          <a:xfrm>
            <a:off x="716232" y="1305341"/>
            <a:ext cx="1117096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5400" b="1" kern="0" dirty="0">
                <a:solidFill>
                  <a:srgbClr val="0000CC"/>
                </a:solidFill>
              </a:rPr>
              <a:t>・海洋酸性化とは？？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　二酸化炭素が増えて海に溶ける。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　海が酸性に近づく事。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　今よりも、貝が成長しにくくなる！</a:t>
            </a:r>
            <a:endParaRPr lang="en-US" altLang="ja-JP" sz="5400" b="1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77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 algn="l">
                <a:defRPr/>
              </a:pPr>
              <a:t>32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28B659-AD90-4251-A7E4-53FD4FF43680}"/>
              </a:ext>
            </a:extLst>
          </p:cNvPr>
          <p:cNvSpPr txBox="1"/>
          <p:nvPr/>
        </p:nvSpPr>
        <p:spPr bwMode="auto">
          <a:xfrm>
            <a:off x="716232" y="510737"/>
            <a:ext cx="1117096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5400" b="1" kern="0" dirty="0">
                <a:solidFill>
                  <a:srgbClr val="0000CC"/>
                </a:solidFill>
              </a:rPr>
              <a:t>・貝だけでなく、甲殻類（エビやカニ）も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　成長しにくくなる・弱くなる。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・寒い地方で先に広がりやすい。</a:t>
            </a:r>
            <a:endParaRPr lang="en-US" altLang="ja-JP" sz="5400" b="1" kern="0" dirty="0">
              <a:solidFill>
                <a:srgbClr val="0000CC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98FD239-C5D2-45F1-904C-26ADCA9DE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80" y="3172260"/>
            <a:ext cx="4914320" cy="36857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B9B108D-5DE1-4AE8-A47D-69D13EC4A1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3172260"/>
            <a:ext cx="4914320" cy="368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25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33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072DF43-1B0E-4C20-8425-D87A9823E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10" y="0"/>
            <a:ext cx="5143500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83103BF-CEDB-4A52-B678-57FD488AC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80" y="0"/>
            <a:ext cx="4830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10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 algn="l">
                <a:defRPr/>
              </a:pPr>
              <a:t>34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28B659-AD90-4251-A7E4-53FD4FF43680}"/>
              </a:ext>
            </a:extLst>
          </p:cNvPr>
          <p:cNvSpPr txBox="1"/>
          <p:nvPr/>
        </p:nvSpPr>
        <p:spPr bwMode="auto">
          <a:xfrm>
            <a:off x="716232" y="474345"/>
            <a:ext cx="11170968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5400" b="1" kern="0" dirty="0">
                <a:solidFill>
                  <a:srgbClr val="0000CC"/>
                </a:solidFill>
              </a:rPr>
              <a:t>・</a:t>
            </a:r>
            <a:r>
              <a:rPr lang="en-US" altLang="ja-JP" sz="5400" b="1" kern="0" dirty="0">
                <a:solidFill>
                  <a:srgbClr val="0000CC"/>
                </a:solidFill>
              </a:rPr>
              <a:t>SDG</a:t>
            </a:r>
            <a:r>
              <a:rPr lang="ja-JP" altLang="en-US" sz="5400" b="1" kern="0" dirty="0">
                <a:solidFill>
                  <a:srgbClr val="0000CC"/>
                </a:solidFill>
              </a:rPr>
              <a:t>ｓ：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それぞれが無理せずに続ける。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　電気を消す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　残さず食べる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　食べたことがない物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　地元の食べ物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　楽しむ！</a:t>
            </a:r>
            <a:endParaRPr lang="en-US" altLang="ja-JP" sz="5400" b="1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80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3783F6A-C741-47B8-8635-BD95059EC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35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8A1DC59-31D2-41FA-BB3E-C65F8C4956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1"/>
          <a:stretch/>
        </p:blipFill>
        <p:spPr>
          <a:xfrm>
            <a:off x="423025" y="-1386"/>
            <a:ext cx="11345949" cy="6859386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7F35BE73-16D3-4928-BB0C-12DBBC59E8A1}"/>
              </a:ext>
            </a:extLst>
          </p:cNvPr>
          <p:cNvSpPr txBox="1">
            <a:spLocks/>
          </p:cNvSpPr>
          <p:nvPr/>
        </p:nvSpPr>
        <p:spPr>
          <a:xfrm>
            <a:off x="338051" y="-1386"/>
            <a:ext cx="11853949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9pPr>
          </a:lstStyle>
          <a:p>
            <a:r>
              <a:rPr lang="ja-JP" altLang="en-US" sz="6000" b="1" kern="0" dirty="0">
                <a:solidFill>
                  <a:srgbClr val="002060"/>
                </a:solidFill>
              </a:rPr>
              <a:t>たのしく！魚介類を食べて下さい！</a:t>
            </a:r>
            <a:endParaRPr lang="en-US" altLang="ja-JP" sz="6000" b="1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4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48"/>
    </mc:Choice>
    <mc:Fallback xmlns="">
      <p:transition spd="slow" advTm="2924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36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298B125-DA5D-46D0-8E9E-CC5D09ED8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59" y="0"/>
            <a:ext cx="4855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48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 algn="l">
                <a:defRPr/>
              </a:pPr>
              <a:t>4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28B659-AD90-4251-A7E4-53FD4FF43680}"/>
              </a:ext>
            </a:extLst>
          </p:cNvPr>
          <p:cNvSpPr txBox="1"/>
          <p:nvPr/>
        </p:nvSpPr>
        <p:spPr bwMode="auto">
          <a:xfrm>
            <a:off x="652732" y="1706294"/>
            <a:ext cx="1088653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5400" b="1" kern="0" dirty="0">
                <a:solidFill>
                  <a:srgbClr val="0000CC"/>
                </a:solidFill>
              </a:rPr>
              <a:t>・貝殻をもつ生き物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　殻があれば貝？？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</a:t>
            </a:r>
            <a:endParaRPr lang="en-US" altLang="ja-JP" sz="5400" b="1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4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2E16F1-BCA7-4CA3-9073-9702E1877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44E0504-9C8F-4CFB-AAF5-BBDB06DF3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89" y="0"/>
            <a:ext cx="8544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63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 algn="l">
                <a:defRPr/>
              </a:pPr>
              <a:t>6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28B659-AD90-4251-A7E4-53FD4FF43680}"/>
              </a:ext>
            </a:extLst>
          </p:cNvPr>
          <p:cNvSpPr txBox="1"/>
          <p:nvPr/>
        </p:nvSpPr>
        <p:spPr bwMode="auto">
          <a:xfrm>
            <a:off x="652732" y="1290796"/>
            <a:ext cx="1088653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5400" b="1" kern="0" dirty="0">
                <a:solidFill>
                  <a:srgbClr val="0000CC"/>
                </a:solidFill>
              </a:rPr>
              <a:t>・軟体動物の仲間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pPr algn="l"/>
            <a:r>
              <a:rPr lang="ja-JP" altLang="en-US" sz="5400" b="1" kern="0" dirty="0">
                <a:solidFill>
                  <a:srgbClr val="0000CC"/>
                </a:solidFill>
              </a:rPr>
              <a:t>　　柔らかい動物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pPr algn="l"/>
            <a:r>
              <a:rPr lang="ja-JP" altLang="en-US" sz="5400" b="1" kern="0" dirty="0">
                <a:solidFill>
                  <a:srgbClr val="0000CC"/>
                </a:solidFill>
              </a:rPr>
              <a:t>　　　頭足類（タコやイカ）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pPr algn="l"/>
            <a:r>
              <a:rPr lang="ja-JP" altLang="en-US" sz="5400" b="1" kern="0" dirty="0">
                <a:solidFill>
                  <a:srgbClr val="0000CC"/>
                </a:solidFill>
              </a:rPr>
              <a:t>　　　ナメクジ・ウミウシ</a:t>
            </a:r>
            <a:endParaRPr lang="en-US" altLang="ja-JP" sz="5400" b="1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45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D0896A0-D309-4F2C-9992-DDB7F43F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C255F3F-E23C-4955-A633-55970EDCB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84" y="0"/>
            <a:ext cx="9184832" cy="68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5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ECF0DCF-8E27-419E-9708-3867C59C0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41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E4F507-7DF6-4342-A9ED-9140FB72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2D84B467-DCE8-4D40-B6B2-5F103EC18909}" type="slidenum">
              <a:rPr lang="en-US" altLang="ja-JP" smtClean="0">
                <a:solidFill>
                  <a:srgbClr val="FFFFFF"/>
                </a:solidFill>
              </a:rPr>
              <a:pPr algn="l">
                <a:defRPr/>
              </a:pPr>
              <a:t>9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28B659-AD90-4251-A7E4-53FD4FF43680}"/>
              </a:ext>
            </a:extLst>
          </p:cNvPr>
          <p:cNvSpPr txBox="1"/>
          <p:nvPr/>
        </p:nvSpPr>
        <p:spPr bwMode="auto">
          <a:xfrm>
            <a:off x="652732" y="1290795"/>
            <a:ext cx="1136146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5400" b="1" kern="0" dirty="0">
                <a:solidFill>
                  <a:srgbClr val="0000CC"/>
                </a:solidFill>
              </a:rPr>
              <a:t>・貝殻をもつ貝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　大きく「二枚貝」と「巻貝」に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　分けられる。</a:t>
            </a:r>
            <a:endParaRPr lang="en-US" altLang="ja-JP" sz="5400" b="1" kern="0" dirty="0">
              <a:solidFill>
                <a:srgbClr val="0000CC"/>
              </a:solidFill>
            </a:endParaRPr>
          </a:p>
          <a:p>
            <a:r>
              <a:rPr lang="ja-JP" altLang="en-US" sz="5400" b="1" kern="0" dirty="0">
                <a:solidFill>
                  <a:srgbClr val="0000CC"/>
                </a:solidFill>
              </a:rPr>
              <a:t>　</a:t>
            </a:r>
            <a:endParaRPr lang="en-US" altLang="ja-JP" sz="5400" b="1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33052"/>
      </p:ext>
    </p:extLst>
  </p:cSld>
  <p:clrMapOvr>
    <a:masterClrMapping/>
  </p:clrMapOvr>
</p:sld>
</file>

<file path=ppt/theme/theme1.xml><?xml version="1.0" encoding="utf-8"?>
<a:theme xmlns:a="http://schemas.openxmlformats.org/drawingml/2006/main" name="1_標準デザイン">
  <a:themeElements>
    <a:clrScheme name="">
      <a:dk1>
        <a:srgbClr val="FFFFFF"/>
      </a:dk1>
      <a:lt1>
        <a:srgbClr val="FFFFFF"/>
      </a:lt1>
      <a:dk2>
        <a:srgbClr val="FFFF00"/>
      </a:dk2>
      <a:lt2>
        <a:srgbClr val="000000"/>
      </a:lt2>
      <a:accent1>
        <a:srgbClr val="FF9900"/>
      </a:accent1>
      <a:accent2>
        <a:srgbClr val="00FFFF"/>
      </a:accent2>
      <a:accent3>
        <a:srgbClr val="FFFF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charset="0"/>
            <a:ea typeface="ＭＳ Ｐゴシック" pitchFamily="50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algn="l">
          <a:defRPr kern="0" dirty="0">
            <a:solidFill>
              <a:srgbClr val="0000CC"/>
            </a:solidFill>
          </a:defRPr>
        </a:defPPr>
      </a:lstStyle>
    </a:tx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6833</TotalTime>
  <Words>454</Words>
  <Application>Microsoft Office PowerPoint</Application>
  <PresentationFormat>ワイド画面</PresentationFormat>
  <Paragraphs>128</Paragraphs>
  <Slides>36</Slides>
  <Notes>35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39" baseType="lpstr">
      <vt:lpstr>Calibri</vt:lpstr>
      <vt:lpstr>Times New Roman</vt:lpstr>
      <vt:lpstr>1_標準デザイン</vt:lpstr>
      <vt:lpstr>これで君も貝マスター！ 貝を磨いてピカピカにしよう！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水産エコラベル改革について</dc:title>
  <dc:creator>カキゾエ ナオヤ</dc:creator>
  <cp:lastModifiedBy>早武 忠利</cp:lastModifiedBy>
  <cp:revision>506</cp:revision>
  <cp:lastPrinted>2021-04-28T05:32:25Z</cp:lastPrinted>
  <dcterms:created xsi:type="dcterms:W3CDTF">2017-01-14T00:00:09Z</dcterms:created>
  <dcterms:modified xsi:type="dcterms:W3CDTF">2024-08-09T13:46:51Z</dcterms:modified>
</cp:coreProperties>
</file>